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12"/>
  </p:notesMasterIdLst>
  <p:sldIdLst>
    <p:sldId id="256" r:id="rId2"/>
    <p:sldId id="257" r:id="rId3"/>
    <p:sldId id="258" r:id="rId4"/>
    <p:sldId id="259" r:id="rId5"/>
    <p:sldId id="263" r:id="rId6"/>
    <p:sldId id="262" r:id="rId7"/>
    <p:sldId id="261" r:id="rId8"/>
    <p:sldId id="260" r:id="rId9"/>
    <p:sldId id="265" r:id="rId10"/>
    <p:sldId id="266" r:id="rId11"/>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52B2E0E-79C3-48DF-B099-17D3706EE1E1}" type="datetimeFigureOut">
              <a:rPr lang="uk-UA" smtClean="0"/>
              <a:t>09.03.2021</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5264A1C8-B166-40E8-B4A4-E95C69A2E61F}" type="slidenum">
              <a:rPr lang="uk-UA" smtClean="0"/>
              <a:t>‹#›</a:t>
            </a:fld>
            <a:endParaRPr lang="uk-UA"/>
          </a:p>
        </p:txBody>
      </p:sp>
    </p:spTree>
    <p:extLst>
      <p:ext uri="{BB962C8B-B14F-4D97-AF65-F5344CB8AC3E}">
        <p14:creationId xmlns:p14="http://schemas.microsoft.com/office/powerpoint/2010/main" val="281451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a:p>
        </p:txBody>
      </p:sp>
      <p:sp>
        <p:nvSpPr>
          <p:cNvPr id="4" name="Номер слайда 3"/>
          <p:cNvSpPr>
            <a:spLocks noGrp="1"/>
          </p:cNvSpPr>
          <p:nvPr>
            <p:ph type="sldNum" sz="quarter" idx="10"/>
          </p:nvPr>
        </p:nvSpPr>
        <p:spPr/>
        <p:txBody>
          <a:bodyPr/>
          <a:lstStyle/>
          <a:p>
            <a:fld id="{5264A1C8-B166-40E8-B4A4-E95C69A2E61F}" type="slidenum">
              <a:rPr lang="uk-UA" smtClean="0"/>
              <a:t>10</a:t>
            </a:fld>
            <a:endParaRPr lang="uk-UA"/>
          </a:p>
        </p:txBody>
      </p:sp>
    </p:spTree>
    <p:extLst>
      <p:ext uri="{BB962C8B-B14F-4D97-AF65-F5344CB8AC3E}">
        <p14:creationId xmlns:p14="http://schemas.microsoft.com/office/powerpoint/2010/main" val="2697873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44A7CB3E-3D77-4575-8F5E-44EA78B9C612}" type="datetime1">
              <a:rPr lang="ru-RU" smtClean="0"/>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361432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EA5F1456-3EA2-4303-98BF-BD7E9DD8C794}" type="datetime1">
              <a:rPr lang="ru-RU" smtClean="0"/>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29839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AA8DC51B-44B4-4278-8690-10D557E4FB68}" type="datetime1">
              <a:rPr lang="ru-RU" smtClean="0"/>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743384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5934003E-E554-4515-B537-3D8290ADBA7D}" type="datetime1">
              <a:rPr lang="ru-RU" smtClean="0"/>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098665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9837A44-C6DA-4708-B203-F903857B96D4}" type="datetime1">
              <a:rPr lang="ru-RU" smtClean="0"/>
              <a:t>09.03.2021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100220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767F2489-1094-417B-AA19-CA4BDB1D946E}" type="datetime1">
              <a:rPr lang="ru-RU" smtClean="0"/>
              <a:t>09.03.2021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544481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9A0DB2B3-0EEF-448A-A951-EE6DBB1EA5EE}" type="datetime1">
              <a:rPr lang="ru-RU" smtClean="0"/>
              <a:t>09.03.2021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7779968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649F32FC-E7B0-420A-9F1B-C63A0D56F2A2}" type="datetime1">
              <a:rPr lang="ru-RU" smtClean="0"/>
              <a:t>09.03.2021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08023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F71F92E-9B48-4940-9549-C4A783E9BCCD}" type="datetime1">
              <a:rPr lang="ru-RU" smtClean="0"/>
              <a:t>09.03.2021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0812910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94EC361-D9D5-4383-92F4-2AD8D3EFE4D0}" type="datetime1">
              <a:rPr lang="ru-RU" smtClean="0"/>
              <a:t>09.03.2021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834876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AA2B01FB-8F99-4C40-8085-E56AC9A2A769}" type="datetime1">
              <a:rPr lang="ru-RU" smtClean="0"/>
              <a:t>09.03.2021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653438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duotone>
              <a:schemeClr val="bg2">
                <a:shade val="45000"/>
                <a:satMod val="135000"/>
              </a:schemeClr>
              <a:prstClr val="white"/>
            </a:duotone>
            <a:extLst>
              <a:ext uri="{BEBA8EAE-BF5A-486C-A8C5-ECC9F3942E4B}">
                <a14:imgProps xmlns:a14="http://schemas.microsoft.com/office/drawing/2010/main">
                  <a14:imgLayer r:embed="rId14">
                    <a14:imgEffect>
                      <a14:artisticWatercolorSponge brushSize="3"/>
                    </a14:imgEffect>
                    <a14:imgEffect>
                      <a14:sharpenSoften amount="100000"/>
                    </a14:imgEffect>
                    <a14:imgEffect>
                      <a14:colorTemperature colorTemp="11500"/>
                    </a14:imgEffect>
                    <a14:imgEffect>
                      <a14:brightnessContrast bright="-20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C879AF-E5A3-4D3B-9BC4-A8F796F4A2F0}" type="datetime1">
              <a:rPr lang="ru-RU" smtClean="0"/>
              <a:t>09.03.2021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35708366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92697"/>
            <a:ext cx="7772400" cy="2160239"/>
          </a:xfrm>
        </p:spPr>
        <p:txBody>
          <a:bodyPr>
            <a:noAutofit/>
          </a:bodyPr>
          <a:lstStyle/>
          <a:p>
            <a:r>
              <a:rPr lang="uk-UA" sz="2000" b="1" dirty="0">
                <a:solidFill>
                  <a:srgbClr val="000000"/>
                </a:solidFill>
                <a:latin typeface="Comic Sans MS" panose="030F0702030302020204" pitchFamily="66" charset="0"/>
                <a:ea typeface="Times New Roman"/>
              </a:rPr>
              <a:t>Дорожня </a:t>
            </a:r>
            <a:r>
              <a:rPr lang="uk-UA" sz="2000" b="1" dirty="0" smtClean="0">
                <a:solidFill>
                  <a:srgbClr val="000000"/>
                </a:solidFill>
                <a:latin typeface="Comic Sans MS" panose="030F0702030302020204" pitchFamily="66" charset="0"/>
                <a:ea typeface="Times New Roman"/>
              </a:rPr>
              <a:t>карта щодо </a:t>
            </a:r>
            <a:r>
              <a:rPr lang="uk-UA" sz="2000" b="1" dirty="0">
                <a:solidFill>
                  <a:srgbClr val="000000"/>
                </a:solidFill>
                <a:latin typeface="Comic Sans MS" panose="030F0702030302020204" pitchFamily="66" charset="0"/>
                <a:ea typeface="Times New Roman"/>
              </a:rPr>
              <a:t>надання адресної матеріальної допомоги учасникам антитерористичної операції, </a:t>
            </a:r>
            <a:r>
              <a:rPr lang="uk-UA" sz="2000" b="1" dirty="0" err="1">
                <a:solidFill>
                  <a:srgbClr val="000000"/>
                </a:solidFill>
                <a:latin typeface="Comic Sans MS" panose="030F0702030302020204" pitchFamily="66" charset="0"/>
                <a:ea typeface="Times New Roman"/>
              </a:rPr>
              <a:t>операції</a:t>
            </a:r>
            <a:r>
              <a:rPr lang="uk-UA" sz="2000" b="1" dirty="0">
                <a:solidFill>
                  <a:srgbClr val="000000"/>
                </a:solidFill>
                <a:latin typeface="Comic Sans MS" panose="030F0702030302020204" pitchFamily="66" charset="0"/>
                <a:ea typeface="Times New Roman"/>
              </a:rPr>
              <a:t> Об’єднаних сил та членам їх сімей, членам сімей загиблих (померлих) учасників антитерористичної операції, </a:t>
            </a:r>
            <a:r>
              <a:rPr lang="uk-UA" sz="2000" b="1" dirty="0" err="1">
                <a:solidFill>
                  <a:srgbClr val="000000"/>
                </a:solidFill>
                <a:latin typeface="Comic Sans MS" panose="030F0702030302020204" pitchFamily="66" charset="0"/>
                <a:ea typeface="Times New Roman"/>
              </a:rPr>
              <a:t>операції</a:t>
            </a:r>
            <a:r>
              <a:rPr lang="uk-UA" sz="2000" b="1" dirty="0">
                <a:solidFill>
                  <a:srgbClr val="000000"/>
                </a:solidFill>
                <a:latin typeface="Comic Sans MS" panose="030F0702030302020204" pitchFamily="66" charset="0"/>
                <a:ea typeface="Times New Roman"/>
              </a:rPr>
              <a:t> Об’єднаних сил, а також родинам Героїв Небесної Сотні та учасникам Революції </a:t>
            </a:r>
            <a:r>
              <a:rPr lang="uk-UA" sz="2000" b="1" dirty="0" smtClean="0">
                <a:solidFill>
                  <a:srgbClr val="000000"/>
                </a:solidFill>
                <a:latin typeface="Comic Sans MS" panose="030F0702030302020204" pitchFamily="66" charset="0"/>
                <a:ea typeface="Times New Roman"/>
              </a:rPr>
              <a:t>Гідності</a:t>
            </a:r>
            <a:endParaRPr lang="uk-UA" sz="2000" dirty="0">
              <a:latin typeface="Comic Sans MS" panose="030F0702030302020204" pitchFamily="66" charset="0"/>
            </a:endParaRPr>
          </a:p>
        </p:txBody>
      </p:sp>
      <p:sp>
        <p:nvSpPr>
          <p:cNvPr id="3" name="Подзаголовок 2"/>
          <p:cNvSpPr>
            <a:spLocks noGrp="1"/>
          </p:cNvSpPr>
          <p:nvPr>
            <p:ph type="subTitle" idx="1"/>
          </p:nvPr>
        </p:nvSpPr>
        <p:spPr>
          <a:xfrm>
            <a:off x="323528" y="3140968"/>
            <a:ext cx="8568952" cy="2736304"/>
          </a:xfrm>
        </p:spPr>
        <p:txBody>
          <a:bodyPr>
            <a:noAutofit/>
          </a:bodyPr>
          <a:lstStyle/>
          <a:p>
            <a:r>
              <a:rPr lang="uk-UA" sz="1900" dirty="0">
                <a:solidFill>
                  <a:schemeClr val="tx1"/>
                </a:solidFill>
                <a:latin typeface="Comic Sans MS" panose="030F0702030302020204" pitchFamily="66" charset="0"/>
                <a:ea typeface="Calibri"/>
              </a:rPr>
              <a:t>Київська обласна цільова програма соціальної підтримки в Київській області учасників антитерористичної операції, </a:t>
            </a:r>
            <a:r>
              <a:rPr lang="uk-UA" sz="1900" dirty="0" err="1" smtClean="0">
                <a:solidFill>
                  <a:schemeClr val="tx1"/>
                </a:solidFill>
                <a:latin typeface="Comic Sans MS" panose="030F0702030302020204" pitchFamily="66" charset="0"/>
                <a:ea typeface="Calibri"/>
              </a:rPr>
              <a:t>операції</a:t>
            </a:r>
            <a:r>
              <a:rPr lang="uk-UA" sz="1900" dirty="0" smtClean="0">
                <a:solidFill>
                  <a:schemeClr val="tx1"/>
                </a:solidFill>
                <a:latin typeface="Comic Sans MS" panose="030F0702030302020204" pitchFamily="66" charset="0"/>
                <a:ea typeface="Calibri"/>
              </a:rPr>
              <a:t> Об’єднаних </a:t>
            </a:r>
            <a:r>
              <a:rPr lang="uk-UA" sz="1900" dirty="0">
                <a:solidFill>
                  <a:schemeClr val="tx1"/>
                </a:solidFill>
                <a:latin typeface="Comic Sans MS" panose="030F0702030302020204" pitchFamily="66" charset="0"/>
                <a:ea typeface="Calibri"/>
              </a:rPr>
              <a:t>сил та членів їх сімей, членів сімей загиблих(померлих) учасників антитерористичної операції, </a:t>
            </a:r>
            <a:r>
              <a:rPr lang="uk-UA" sz="1900" dirty="0" err="1" smtClean="0">
                <a:solidFill>
                  <a:schemeClr val="tx1"/>
                </a:solidFill>
                <a:latin typeface="Comic Sans MS" panose="030F0702030302020204" pitchFamily="66" charset="0"/>
                <a:ea typeface="Calibri"/>
              </a:rPr>
              <a:t>операції</a:t>
            </a:r>
            <a:r>
              <a:rPr lang="uk-UA" sz="1900" dirty="0" smtClean="0">
                <a:solidFill>
                  <a:schemeClr val="tx1"/>
                </a:solidFill>
                <a:latin typeface="Comic Sans MS" panose="030F0702030302020204" pitchFamily="66" charset="0"/>
                <a:ea typeface="Calibri"/>
              </a:rPr>
              <a:t> Об’єднаних </a:t>
            </a:r>
            <a:r>
              <a:rPr lang="uk-UA" sz="1900" dirty="0">
                <a:solidFill>
                  <a:schemeClr val="tx1"/>
                </a:solidFill>
                <a:latin typeface="Comic Sans MS" panose="030F0702030302020204" pitchFamily="66" charset="0"/>
                <a:ea typeface="Calibri"/>
              </a:rPr>
              <a:t>сил, а також родин Героїв Небесної Сотні та учасників революції гідності на 2020-2021 </a:t>
            </a:r>
            <a:r>
              <a:rPr lang="uk-UA" sz="1900" dirty="0" err="1" smtClean="0">
                <a:solidFill>
                  <a:schemeClr val="tx1"/>
                </a:solidFill>
                <a:latin typeface="Comic Sans MS" panose="030F0702030302020204" pitchFamily="66" charset="0"/>
                <a:ea typeface="Calibri"/>
              </a:rPr>
              <a:t>р.р</a:t>
            </a:r>
            <a:r>
              <a:rPr lang="uk-UA" sz="1900" dirty="0" smtClean="0">
                <a:solidFill>
                  <a:schemeClr val="tx1"/>
                </a:solidFill>
                <a:latin typeface="Comic Sans MS" panose="030F0702030302020204" pitchFamily="66" charset="0"/>
                <a:ea typeface="Calibri"/>
              </a:rPr>
              <a:t>. </a:t>
            </a:r>
          </a:p>
          <a:p>
            <a:endParaRPr lang="uk-UA" sz="1900" dirty="0" smtClean="0">
              <a:solidFill>
                <a:schemeClr val="tx1"/>
              </a:solidFill>
              <a:latin typeface="Comic Sans MS" panose="030F0702030302020204" pitchFamily="66" charset="0"/>
              <a:ea typeface="Calibri"/>
            </a:endParaRPr>
          </a:p>
          <a:p>
            <a:r>
              <a:rPr lang="uk-UA" sz="1900" dirty="0" smtClean="0">
                <a:solidFill>
                  <a:schemeClr val="tx1"/>
                </a:solidFill>
                <a:latin typeface="Comic Sans MS" panose="030F0702030302020204" pitchFamily="66" charset="0"/>
                <a:ea typeface="Calibri"/>
              </a:rPr>
              <a:t>Затверджена </a:t>
            </a:r>
            <a:r>
              <a:rPr lang="uk-UA" sz="1900" dirty="0">
                <a:solidFill>
                  <a:schemeClr val="tx1"/>
                </a:solidFill>
                <a:latin typeface="Comic Sans MS" panose="030F0702030302020204" pitchFamily="66" charset="0"/>
                <a:ea typeface="Calibri"/>
              </a:rPr>
              <a:t>рішенням Київської обласної ради </a:t>
            </a:r>
            <a:endParaRPr lang="uk-UA" sz="1900" dirty="0" smtClean="0">
              <a:solidFill>
                <a:schemeClr val="tx1"/>
              </a:solidFill>
              <a:latin typeface="Comic Sans MS" panose="030F0702030302020204" pitchFamily="66" charset="0"/>
              <a:ea typeface="Calibri"/>
            </a:endParaRPr>
          </a:p>
          <a:p>
            <a:r>
              <a:rPr lang="uk-UA" sz="1900" dirty="0" smtClean="0">
                <a:solidFill>
                  <a:schemeClr val="tx1"/>
                </a:solidFill>
                <a:latin typeface="Comic Sans MS" panose="030F0702030302020204" pitchFamily="66" charset="0"/>
                <a:ea typeface="Calibri"/>
              </a:rPr>
              <a:t>від </a:t>
            </a:r>
            <a:r>
              <a:rPr lang="uk-UA" sz="1900" dirty="0">
                <a:solidFill>
                  <a:schemeClr val="tx1"/>
                </a:solidFill>
                <a:latin typeface="Comic Sans MS" panose="030F0702030302020204" pitchFamily="66" charset="0"/>
                <a:ea typeface="Calibri"/>
              </a:rPr>
              <a:t>24 грудня 2020 року № 041-01-VІІІ</a:t>
            </a:r>
            <a:endParaRPr lang="uk-UA" sz="19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1742801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3200" b="1" dirty="0">
                <a:latin typeface="Comic Sans MS" panose="030F0702030302020204" pitchFamily="66" charset="0"/>
                <a:ea typeface="Calibri"/>
                <a:cs typeface="Times New Roman"/>
              </a:rPr>
              <a:t>Підставою для відмови в наданні грошової допомоги є:</a:t>
            </a:r>
            <a:endParaRPr lang="uk-UA" sz="3200" b="1" dirty="0">
              <a:latin typeface="Comic Sans MS" panose="030F0702030302020204" pitchFamily="66" charset="0"/>
            </a:endParaRPr>
          </a:p>
        </p:txBody>
      </p:sp>
      <p:sp>
        <p:nvSpPr>
          <p:cNvPr id="3" name="Объект 2"/>
          <p:cNvSpPr>
            <a:spLocks noGrp="1"/>
          </p:cNvSpPr>
          <p:nvPr>
            <p:ph idx="1"/>
          </p:nvPr>
        </p:nvSpPr>
        <p:spPr>
          <a:xfrm>
            <a:off x="457200" y="1600200"/>
            <a:ext cx="8229600" cy="4853136"/>
          </a:xfrm>
        </p:spPr>
        <p:txBody>
          <a:bodyPr>
            <a:normAutofit fontScale="55000" lnSpcReduction="20000"/>
          </a:bodyPr>
          <a:lstStyle/>
          <a:p>
            <a:pPr algn="just">
              <a:spcAft>
                <a:spcPts val="0"/>
              </a:spcAft>
              <a:buFont typeface="Wingdings" panose="05000000000000000000" pitchFamily="2" charset="2"/>
              <a:buChar char="ü"/>
            </a:pPr>
            <a:r>
              <a:rPr lang="uk-UA" sz="3800" dirty="0" smtClean="0">
                <a:solidFill>
                  <a:srgbClr val="000000"/>
                </a:solidFill>
                <a:effectLst/>
                <a:latin typeface="Times New Roman"/>
                <a:ea typeface="Times New Roman"/>
              </a:rPr>
              <a:t>невідповідність поданих документів або неповне подання документів, передбачених у цьому Порядку;</a:t>
            </a:r>
          </a:p>
          <a:p>
            <a:pPr algn="just">
              <a:spcAft>
                <a:spcPts val="0"/>
              </a:spcAft>
              <a:buFont typeface="Wingdings" panose="05000000000000000000" pitchFamily="2" charset="2"/>
              <a:buChar char="ü"/>
            </a:pPr>
            <a:r>
              <a:rPr lang="uk-UA" sz="3800" dirty="0" smtClean="0">
                <a:solidFill>
                  <a:srgbClr val="000000"/>
                </a:solidFill>
                <a:effectLst/>
                <a:latin typeface="Times New Roman"/>
                <a:ea typeface="Times New Roman"/>
              </a:rPr>
              <a:t>подані документи не підтверджують необхідність надання грошової допомоги;</a:t>
            </a:r>
          </a:p>
          <a:p>
            <a:pPr algn="just" fontAlgn="base">
              <a:lnSpc>
                <a:spcPct val="115000"/>
              </a:lnSpc>
              <a:spcAft>
                <a:spcPts val="0"/>
              </a:spcAft>
              <a:buFont typeface="Wingdings" panose="05000000000000000000" pitchFamily="2" charset="2"/>
              <a:buChar char="ü"/>
            </a:pPr>
            <a:r>
              <a:rPr lang="uk-UA" sz="3800" dirty="0" smtClean="0">
                <a:solidFill>
                  <a:srgbClr val="000000"/>
                </a:solidFill>
                <a:effectLst/>
                <a:latin typeface="Times New Roman"/>
                <a:ea typeface="Calibri"/>
                <a:cs typeface="Times New Roman"/>
              </a:rPr>
              <a:t>подання особою завідомо неправдивих відомостей для призначення і виплати грошової допомоги;</a:t>
            </a:r>
            <a:endParaRPr lang="uk-UA" sz="3800" dirty="0">
              <a:ea typeface="Calibri"/>
              <a:cs typeface="Times New Roman"/>
            </a:endParaRPr>
          </a:p>
          <a:p>
            <a:pPr algn="just" fontAlgn="base">
              <a:lnSpc>
                <a:spcPct val="115000"/>
              </a:lnSpc>
              <a:spcAft>
                <a:spcPts val="0"/>
              </a:spcAft>
              <a:buFont typeface="Wingdings" panose="05000000000000000000" pitchFamily="2" charset="2"/>
              <a:buChar char="ü"/>
            </a:pPr>
            <a:r>
              <a:rPr lang="uk-UA" sz="3800" dirty="0" smtClean="0">
                <a:solidFill>
                  <a:srgbClr val="000000"/>
                </a:solidFill>
                <a:effectLst/>
                <a:latin typeface="Times New Roman"/>
                <a:ea typeface="Calibri"/>
                <a:cs typeface="Times New Roman"/>
              </a:rPr>
              <a:t>якщо загибель </a:t>
            </a:r>
            <a:r>
              <a:rPr lang="uk-UA" sz="3800" dirty="0" smtClean="0">
                <a:effectLst/>
                <a:latin typeface="Times New Roman"/>
                <a:ea typeface="Calibri"/>
                <a:cs typeface="Times New Roman"/>
              </a:rPr>
              <a:t>(смерть), поранення (контузія, травма або каліцтво), інвалідність чи часткова втрата працездатності без встановлення інвалідності військовослужбовця, є наслідком:</a:t>
            </a:r>
            <a:endParaRPr lang="uk-UA" sz="3800" dirty="0">
              <a:ea typeface="Calibri"/>
              <a:cs typeface="Times New Roman"/>
            </a:endParaRPr>
          </a:p>
          <a:p>
            <a:pPr algn="just" fontAlgn="base">
              <a:lnSpc>
                <a:spcPct val="115000"/>
              </a:lnSpc>
              <a:spcAft>
                <a:spcPts val="0"/>
              </a:spcAft>
              <a:buFont typeface="Wingdings" panose="05000000000000000000" pitchFamily="2" charset="2"/>
              <a:buChar char="Ø"/>
            </a:pPr>
            <a:r>
              <a:rPr lang="uk-UA" sz="3800" dirty="0" smtClean="0">
                <a:effectLst/>
                <a:latin typeface="Times New Roman"/>
                <a:ea typeface="Calibri"/>
                <a:cs typeface="Times New Roman"/>
              </a:rPr>
              <a:t>вчинення ним злочину або адміністративного правопорушення;</a:t>
            </a:r>
            <a:endParaRPr lang="uk-UA" sz="3800" dirty="0">
              <a:ea typeface="Calibri"/>
              <a:cs typeface="Times New Roman"/>
            </a:endParaRPr>
          </a:p>
          <a:p>
            <a:pPr algn="just" fontAlgn="base">
              <a:lnSpc>
                <a:spcPct val="115000"/>
              </a:lnSpc>
              <a:spcAft>
                <a:spcPts val="0"/>
              </a:spcAft>
              <a:buFont typeface="Wingdings" panose="05000000000000000000" pitchFamily="2" charset="2"/>
              <a:buChar char="Ø"/>
            </a:pPr>
            <a:r>
              <a:rPr lang="uk-UA" sz="3800" dirty="0" smtClean="0">
                <a:effectLst/>
                <a:latin typeface="Times New Roman"/>
                <a:ea typeface="Calibri"/>
                <a:cs typeface="Times New Roman"/>
              </a:rPr>
              <a:t>вчинення ним дій у стані алкогольного, наркотичного, токсичного сп’яніння;</a:t>
            </a:r>
            <a:endParaRPr lang="uk-UA" sz="3800" dirty="0">
              <a:ea typeface="Calibri"/>
              <a:cs typeface="Times New Roman"/>
            </a:endParaRPr>
          </a:p>
          <a:p>
            <a:pPr algn="just" fontAlgn="base">
              <a:lnSpc>
                <a:spcPct val="115000"/>
              </a:lnSpc>
              <a:spcAft>
                <a:spcPts val="0"/>
              </a:spcAft>
              <a:buFont typeface="Wingdings" panose="05000000000000000000" pitchFamily="2" charset="2"/>
              <a:buChar char="Ø"/>
            </a:pPr>
            <a:r>
              <a:rPr lang="uk-UA" sz="3800" dirty="0" smtClean="0">
                <a:effectLst/>
                <a:latin typeface="Times New Roman"/>
                <a:ea typeface="Calibri"/>
                <a:cs typeface="Times New Roman"/>
              </a:rPr>
              <a:t>навмисного спричинення собі тілесного ушкодження чи іншої шкоди своєму здоров’ю або самогубства (крім випадку доведення особи до самогубства, встановленого судом).</a:t>
            </a:r>
            <a:endParaRPr lang="uk-UA" sz="3800" dirty="0">
              <a:ea typeface="Calibri"/>
              <a:cs typeface="Times New Roman"/>
            </a:endParaRPr>
          </a:p>
        </p:txBody>
      </p:sp>
      <p:sp>
        <p:nvSpPr>
          <p:cNvPr id="5" name="Номер слайда 4"/>
          <p:cNvSpPr>
            <a:spLocks noGrp="1"/>
          </p:cNvSpPr>
          <p:nvPr>
            <p:ph type="sldNum" sz="quarter" idx="12"/>
          </p:nvPr>
        </p:nvSpPr>
        <p:spPr/>
        <p:txBody>
          <a:bodyPr/>
          <a:lstStyle/>
          <a:p>
            <a:fld id="{B19B0651-EE4F-4900-A07F-96A6BFA9D0F0}" type="slidenum">
              <a:rPr lang="ru-RU" smtClean="0"/>
              <a:t>10</a:t>
            </a:fld>
            <a:endParaRPr lang="ru-RU" dirty="0"/>
          </a:p>
        </p:txBody>
      </p:sp>
    </p:spTree>
    <p:extLst>
      <p:ext uri="{BB962C8B-B14F-4D97-AF65-F5344CB8AC3E}">
        <p14:creationId xmlns:p14="http://schemas.microsoft.com/office/powerpoint/2010/main" val="2569467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latin typeface="Comic Sans MS" panose="030F0702030302020204" pitchFamily="66" charset="0"/>
                <a:ea typeface="Times New Roman"/>
                <a:cs typeface="Times New Roman" panose="02020603050405020304" pitchFamily="18" charset="0"/>
              </a:rPr>
              <a:t>Метою Програми є:</a:t>
            </a:r>
            <a:endParaRPr lang="uk-UA" b="1" dirty="0">
              <a:latin typeface="Comic Sans MS" panose="030F0702030302020204" pitchFamily="66" charset="0"/>
              <a:cs typeface="Times New Roman" panose="02020603050405020304" pitchFamily="18" charset="0"/>
            </a:endParaRPr>
          </a:p>
        </p:txBody>
      </p:sp>
      <p:sp>
        <p:nvSpPr>
          <p:cNvPr id="3" name="Объект 2"/>
          <p:cNvSpPr>
            <a:spLocks noGrp="1"/>
          </p:cNvSpPr>
          <p:nvPr>
            <p:ph idx="1"/>
          </p:nvPr>
        </p:nvSpPr>
        <p:spPr>
          <a:xfrm>
            <a:off x="457200" y="1600200"/>
            <a:ext cx="8229600" cy="4853136"/>
          </a:xfrm>
        </p:spPr>
        <p:txBody>
          <a:bodyPr>
            <a:normAutofit fontScale="85000" lnSpcReduction="20000"/>
          </a:bodyPr>
          <a:lstStyle/>
          <a:p>
            <a:pPr>
              <a:buFont typeface="Wingdings" panose="05000000000000000000" pitchFamily="2" charset="2"/>
              <a:buChar char="Ø"/>
            </a:pPr>
            <a:r>
              <a:rPr lang="uk-UA" sz="2400" dirty="0">
                <a:latin typeface="Times New Roman" panose="02020603050405020304" pitchFamily="18" charset="0"/>
                <a:cs typeface="Times New Roman" panose="02020603050405020304" pitchFamily="18" charset="0"/>
              </a:rPr>
              <a:t>матеріальна підтримка учасників АТО/ООС та членів їх сімей, </a:t>
            </a:r>
            <a:r>
              <a:rPr lang="uk-UA" sz="2400" dirty="0" smtClean="0">
                <a:latin typeface="Times New Roman" panose="02020603050405020304" pitchFamily="18" charset="0"/>
                <a:cs typeface="Times New Roman" panose="02020603050405020304" pitchFamily="18" charset="0"/>
              </a:rPr>
              <a:t>у тому </a:t>
            </a:r>
            <a:r>
              <a:rPr lang="uk-UA" sz="2400" dirty="0">
                <a:latin typeface="Times New Roman" panose="02020603050405020304" pitchFamily="18" charset="0"/>
                <a:cs typeface="Times New Roman" panose="02020603050405020304" pitchFamily="18" charset="0"/>
              </a:rPr>
              <a:t>числі членів сімей загиблих (померлих) учасників АТО/ООС, родин Героїв Небесної Сотні та учасників Революції Гідності, які знаходяться в складних життєвих обставинах, що призведе до покращення матеріального становища зазначених категорій населення області, забезпечить вирішення нагальних медичних та соціально-побутових проблем, спонукатиме до розвитку людського потенціалу і якості життя</a:t>
            </a:r>
            <a:r>
              <a:rPr lang="uk-UA" sz="2400" dirty="0" smtClean="0">
                <a:latin typeface="Times New Roman" panose="02020603050405020304" pitchFamily="18" charset="0"/>
                <a:cs typeface="Times New Roman" panose="02020603050405020304" pitchFamily="18" charset="0"/>
              </a:rPr>
              <a:t>;</a:t>
            </a:r>
          </a:p>
          <a:p>
            <a:pPr marL="0" indent="0">
              <a:buNone/>
            </a:pPr>
            <a:endParaRPr lang="uk-UA" sz="2400" dirty="0" smtClean="0">
              <a:latin typeface="Times New Roman" panose="02020603050405020304" pitchFamily="18" charset="0"/>
              <a:cs typeface="Times New Roman" panose="02020603050405020304" pitchFamily="18" charset="0"/>
            </a:endParaRPr>
          </a:p>
          <a:p>
            <a:pPr marL="0" indent="0">
              <a:buNone/>
            </a:pPr>
            <a:endParaRPr lang="uk-UA"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uk-UA" sz="2400" dirty="0">
                <a:latin typeface="Times New Roman" panose="02020603050405020304" pitchFamily="18" charset="0"/>
                <a:cs typeface="Times New Roman" panose="02020603050405020304" pitchFamily="18" charset="0"/>
              </a:rPr>
              <a:t>продовження виконання пунктів щодо соціальної підтримки учасників АТО/ООС та членів їх сімей, у тому числі членів сімей загиблих (померлих) учасників АТО/ООС Київської обласної комплексної програми соціальної підтримки в Київській області учасників антитерористичної операції та членів їх сімей, членів сімей загиблих (померлих) учасників антитерористичної операції, а також родин Героїв Небесної Сотні та учасників Революції Гідності на 2018-2020 роки.</a:t>
            </a:r>
          </a:p>
          <a:p>
            <a:endParaRPr lang="uk-UA" dirty="0"/>
          </a:p>
        </p:txBody>
      </p:sp>
      <p:sp>
        <p:nvSpPr>
          <p:cNvPr id="5" name="Номер слайда 4"/>
          <p:cNvSpPr>
            <a:spLocks noGrp="1"/>
          </p:cNvSpPr>
          <p:nvPr>
            <p:ph type="sldNum" sz="quarter" idx="12"/>
          </p:nvPr>
        </p:nvSpPr>
        <p:spPr/>
        <p:txBody>
          <a:bodyPr/>
          <a:lstStyle/>
          <a:p>
            <a:fld id="{B19B0651-EE4F-4900-A07F-96A6BFA9D0F0}" type="slidenum">
              <a:rPr lang="ru-RU" smtClean="0"/>
              <a:t>2</a:t>
            </a:fld>
            <a:endParaRPr lang="ru-RU"/>
          </a:p>
        </p:txBody>
      </p:sp>
    </p:spTree>
    <p:extLst>
      <p:ext uri="{BB962C8B-B14F-4D97-AF65-F5344CB8AC3E}">
        <p14:creationId xmlns:p14="http://schemas.microsoft.com/office/powerpoint/2010/main" val="1777347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229600" cy="576064"/>
          </a:xfrm>
        </p:spPr>
        <p:txBody>
          <a:bodyPr>
            <a:normAutofit/>
          </a:bodyPr>
          <a:lstStyle/>
          <a:p>
            <a:r>
              <a:rPr lang="uk-UA" sz="2800" b="1" dirty="0" smtClean="0">
                <a:latin typeface="Comic Sans MS" panose="030F0702030302020204" pitchFamily="66" charset="0"/>
              </a:rPr>
              <a:t>Види допомог відповідно до Програми:</a:t>
            </a:r>
            <a:endParaRPr lang="uk-UA" sz="2800" b="1" dirty="0">
              <a:latin typeface="Comic Sans MS" panose="030F0702030302020204" pitchFamily="66" charset="0"/>
            </a:endParaRPr>
          </a:p>
        </p:txBody>
      </p:sp>
      <p:sp>
        <p:nvSpPr>
          <p:cNvPr id="3" name="Объект 2"/>
          <p:cNvSpPr>
            <a:spLocks noGrp="1"/>
          </p:cNvSpPr>
          <p:nvPr>
            <p:ph idx="1"/>
          </p:nvPr>
        </p:nvSpPr>
        <p:spPr>
          <a:xfrm>
            <a:off x="251520" y="908720"/>
            <a:ext cx="8784976" cy="5688632"/>
          </a:xfrm>
        </p:spPr>
        <p:txBody>
          <a:bodyPr>
            <a:noAutofit/>
          </a:bodyPr>
          <a:lstStyle/>
          <a:p>
            <a:pPr>
              <a:buFont typeface="Wingdings" panose="05000000000000000000" pitchFamily="2" charset="2"/>
              <a:buChar char="Ø"/>
            </a:pPr>
            <a:r>
              <a:rPr lang="uk-UA" sz="1700" dirty="0" smtClean="0">
                <a:latin typeface="Times New Roman" panose="02020603050405020304" pitchFamily="18" charset="0"/>
                <a:cs typeface="Times New Roman" panose="02020603050405020304" pitchFamily="18" charset="0"/>
              </a:rPr>
              <a:t>одноразова грошова допомога сім’ям учасників АТО/ООС, які самостійно займаються вихованням дітей, мають на утриманні дитину з інвалідністю, сім’я заявника є багатодітною, заявник, дружина/чоловік заявника мають тяжкі захворювання, але їм не встановлена інвалідність, заявники, яким встановлена інвалідність внаслідок загального захворювання, а також заявники, житло яких зруйновано внаслідок пожежі та які не мають здатності чи можливості самостійно піклуватися про особисте (сімейне) життя;</a:t>
            </a:r>
          </a:p>
          <a:p>
            <a:pPr>
              <a:buFont typeface="Wingdings" panose="05000000000000000000" pitchFamily="2" charset="2"/>
              <a:buChar char="Ø"/>
            </a:pPr>
            <a:r>
              <a:rPr lang="uk-UA" sz="1700" dirty="0" smtClean="0">
                <a:latin typeface="Times New Roman" panose="02020603050405020304" pitchFamily="18" charset="0"/>
                <a:cs typeface="Times New Roman" panose="02020603050405020304" pitchFamily="18" charset="0"/>
              </a:rPr>
              <a:t>одноразова грошова допомога учасникам АТО/ООС, які належать до осіб з інвалідністю І групи внаслідок війни відповідно до статті 7 Закону України «Про статус ветеранів війни, гарантії їх соціального захисту»;</a:t>
            </a:r>
          </a:p>
          <a:p>
            <a:pPr>
              <a:buFont typeface="Wingdings" panose="05000000000000000000" pitchFamily="2" charset="2"/>
              <a:buChar char="Ø"/>
            </a:pPr>
            <a:r>
              <a:rPr lang="uk-UA" sz="1700" dirty="0" smtClean="0">
                <a:latin typeface="Times New Roman" panose="02020603050405020304" pitchFamily="18" charset="0"/>
                <a:cs typeface="Times New Roman" panose="02020603050405020304" pitchFamily="18" charset="0"/>
              </a:rPr>
              <a:t>одноразова грошова допомога учасникам АТО/ООС, які належать до осіб з інвалідністю ІІ групи внаслідок війни відповідно до статті 7 Закону України «Про статус ветеранів війни, гарантії їх соціального захисту»;</a:t>
            </a:r>
          </a:p>
          <a:p>
            <a:pPr>
              <a:buFont typeface="Wingdings" panose="05000000000000000000" pitchFamily="2" charset="2"/>
              <a:buChar char="Ø"/>
            </a:pPr>
            <a:r>
              <a:rPr lang="uk-UA" sz="1700" dirty="0" smtClean="0">
                <a:latin typeface="Times New Roman" panose="02020603050405020304" pitchFamily="18" charset="0"/>
                <a:cs typeface="Times New Roman" panose="02020603050405020304" pitchFamily="18" charset="0"/>
              </a:rPr>
              <a:t>одноразова грошова допомога учасникам АТО/ООС, які належать до осіб з інвалідністю ІІІ групи внаслідок війни відповідно до статті 7 Закону України «Про статус ветеранів війни, гарантії їх соціального захисту»;</a:t>
            </a:r>
          </a:p>
          <a:p>
            <a:pPr>
              <a:buFont typeface="Wingdings" panose="05000000000000000000" pitchFamily="2" charset="2"/>
              <a:buChar char="Ø"/>
            </a:pPr>
            <a:r>
              <a:rPr lang="uk-UA" sz="1700" dirty="0" smtClean="0">
                <a:latin typeface="Times New Roman" panose="02020603050405020304" pitchFamily="18" charset="0"/>
                <a:cs typeface="Times New Roman" panose="02020603050405020304" pitchFamily="18" charset="0"/>
              </a:rPr>
              <a:t>одноразова грошова допомога учасникам АТО/ООС, які належать до учасників бойових дій відповідно до статті 6 Закону України «Про статус ветеранів війни, гарантії їх соціального захисту» та які отримали поранення в зоні проведення антитерористичної операції, що призвело до часткової втрати працездатності без встановлення інвалідності;</a:t>
            </a:r>
          </a:p>
        </p:txBody>
      </p:sp>
      <p:sp>
        <p:nvSpPr>
          <p:cNvPr id="5" name="Номер слайда 4"/>
          <p:cNvSpPr>
            <a:spLocks noGrp="1"/>
          </p:cNvSpPr>
          <p:nvPr>
            <p:ph type="sldNum" sz="quarter" idx="12"/>
          </p:nvPr>
        </p:nvSpPr>
        <p:spPr/>
        <p:txBody>
          <a:bodyPr/>
          <a:lstStyle/>
          <a:p>
            <a:fld id="{B19B0651-EE4F-4900-A07F-96A6BFA9D0F0}" type="slidenum">
              <a:rPr lang="ru-RU" smtClean="0"/>
              <a:t>3</a:t>
            </a:fld>
            <a:endParaRPr lang="ru-RU"/>
          </a:p>
        </p:txBody>
      </p:sp>
    </p:spTree>
    <p:extLst>
      <p:ext uri="{BB962C8B-B14F-4D97-AF65-F5344CB8AC3E}">
        <p14:creationId xmlns:p14="http://schemas.microsoft.com/office/powerpoint/2010/main" val="3141706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648072"/>
          </a:xfrm>
        </p:spPr>
        <p:txBody>
          <a:bodyPr>
            <a:normAutofit/>
          </a:bodyPr>
          <a:lstStyle/>
          <a:p>
            <a:r>
              <a:rPr lang="uk-UA" sz="2500" b="1" dirty="0" smtClean="0">
                <a:latin typeface="Comic Sans MS" panose="030F0702030302020204" pitchFamily="66" charset="0"/>
              </a:rPr>
              <a:t>Види допомог </a:t>
            </a:r>
            <a:r>
              <a:rPr lang="uk-UA" sz="2800" b="1" dirty="0" smtClean="0">
                <a:latin typeface="Comic Sans MS" panose="030F0702030302020204" pitchFamily="66" charset="0"/>
              </a:rPr>
              <a:t>відповідно</a:t>
            </a:r>
            <a:r>
              <a:rPr lang="uk-UA" sz="2500" b="1" dirty="0" smtClean="0">
                <a:latin typeface="Comic Sans MS" panose="030F0702030302020204" pitchFamily="66" charset="0"/>
              </a:rPr>
              <a:t> до Програми:</a:t>
            </a:r>
            <a:endParaRPr lang="uk-UA" sz="2500" dirty="0"/>
          </a:p>
        </p:txBody>
      </p:sp>
      <p:sp>
        <p:nvSpPr>
          <p:cNvPr id="3" name="Объект 2"/>
          <p:cNvSpPr>
            <a:spLocks noGrp="1"/>
          </p:cNvSpPr>
          <p:nvPr>
            <p:ph idx="1"/>
          </p:nvPr>
        </p:nvSpPr>
        <p:spPr>
          <a:xfrm>
            <a:off x="251520" y="764704"/>
            <a:ext cx="8712968" cy="5832648"/>
          </a:xfrm>
        </p:spPr>
        <p:txBody>
          <a:bodyPr>
            <a:normAutofit fontScale="92500" lnSpcReduction="10000"/>
          </a:bodyPr>
          <a:lstStyle/>
          <a:p>
            <a:pPr lvl="0"/>
            <a:r>
              <a:rPr lang="uk-UA" sz="1800" dirty="0">
                <a:solidFill>
                  <a:prstClr val="black"/>
                </a:solidFill>
                <a:latin typeface="Times New Roman" panose="02020603050405020304" pitchFamily="18" charset="0"/>
                <a:cs typeface="Times New Roman" panose="02020603050405020304" pitchFamily="18" charset="0"/>
              </a:rPr>
              <a:t>одноразова грошова допомога для сімей учасників АТО/ООС, смерть яких пов’язана із захистом Батьківщини;</a:t>
            </a:r>
          </a:p>
          <a:p>
            <a:pPr lvl="0"/>
            <a:r>
              <a:rPr lang="uk-UA" sz="1800" dirty="0">
                <a:solidFill>
                  <a:prstClr val="black"/>
                </a:solidFill>
                <a:latin typeface="Times New Roman" panose="02020603050405020304" pitchFamily="18" charset="0"/>
                <a:cs typeface="Times New Roman" panose="02020603050405020304" pitchFamily="18" charset="0"/>
              </a:rPr>
              <a:t>щорічна одноразова грошова допомога сім’ям учасників АТО/ООС, смерть яких пов’язана із захистом Батьківщини</a:t>
            </a:r>
            <a:r>
              <a:rPr lang="uk-UA" sz="1800" dirty="0" smtClean="0">
                <a:solidFill>
                  <a:prstClr val="black"/>
                </a:solidFill>
                <a:latin typeface="Times New Roman" panose="02020603050405020304" pitchFamily="18" charset="0"/>
                <a:cs typeface="Times New Roman" panose="02020603050405020304" pitchFamily="18" charset="0"/>
              </a:rPr>
              <a:t>;</a:t>
            </a:r>
          </a:p>
          <a:p>
            <a:pPr lvl="0"/>
            <a:r>
              <a:rPr lang="uk-UA" sz="1800" dirty="0" smtClean="0">
                <a:solidFill>
                  <a:prstClr val="black"/>
                </a:solidFill>
                <a:latin typeface="Times New Roman" panose="02020603050405020304" pitchFamily="18" charset="0"/>
                <a:cs typeface="Times New Roman" panose="02020603050405020304" pitchFamily="18" charset="0"/>
              </a:rPr>
              <a:t>щомісячна адресна грошова допомога </a:t>
            </a:r>
            <a:r>
              <a:rPr lang="uk-UA" sz="1800" dirty="0">
                <a:solidFill>
                  <a:prstClr val="black"/>
                </a:solidFill>
                <a:latin typeface="Times New Roman" panose="02020603050405020304" pitchFamily="18" charset="0"/>
                <a:cs typeface="Times New Roman" panose="02020603050405020304" pitchFamily="18" charset="0"/>
              </a:rPr>
              <a:t>для дітей один з батьків яких загинув (помер) під час участі в АТО/ООС, смерть яких пов’язана із захистом Батьківщини;</a:t>
            </a:r>
          </a:p>
          <a:p>
            <a:pPr lvl="0"/>
            <a:r>
              <a:rPr lang="uk-UA" sz="1800" dirty="0" smtClean="0">
                <a:solidFill>
                  <a:prstClr val="black"/>
                </a:solidFill>
                <a:latin typeface="Times New Roman" panose="02020603050405020304" pitchFamily="18" charset="0"/>
                <a:cs typeface="Times New Roman" panose="02020603050405020304" pitchFamily="18" charset="0"/>
              </a:rPr>
              <a:t>щомісячна адресна грошова допомога </a:t>
            </a:r>
            <a:r>
              <a:rPr lang="uk-UA" sz="1800" dirty="0">
                <a:solidFill>
                  <a:prstClr val="black"/>
                </a:solidFill>
                <a:latin typeface="Times New Roman" panose="02020603050405020304" pitchFamily="18" charset="0"/>
                <a:cs typeface="Times New Roman" panose="02020603050405020304" pitchFamily="18" charset="0"/>
              </a:rPr>
              <a:t>для дітей-сиріт, дітей, позбавлених батьківського піклування один з батьків яких загинув (помер) під час участі в АТО/ООС, смерть яких пов’язана із захистом Батьківщини;</a:t>
            </a:r>
          </a:p>
          <a:p>
            <a:pPr lvl="0"/>
            <a:r>
              <a:rPr lang="uk-UA" sz="1800" dirty="0">
                <a:solidFill>
                  <a:prstClr val="black"/>
                </a:solidFill>
                <a:latin typeface="Times New Roman" panose="02020603050405020304" pitchFamily="18" charset="0"/>
                <a:cs typeface="Times New Roman" panose="02020603050405020304" pitchFamily="18" charset="0"/>
              </a:rPr>
              <a:t>відшкодування витрат на </a:t>
            </a:r>
            <a:r>
              <a:rPr lang="uk-UA" sz="1800" dirty="0" err="1">
                <a:solidFill>
                  <a:prstClr val="black"/>
                </a:solidFill>
                <a:latin typeface="Times New Roman" panose="02020603050405020304" pitchFamily="18" charset="0"/>
                <a:cs typeface="Times New Roman" panose="02020603050405020304" pitchFamily="18" charset="0"/>
              </a:rPr>
              <a:t>дороговартісне</a:t>
            </a:r>
            <a:r>
              <a:rPr lang="uk-UA" sz="1800" dirty="0">
                <a:solidFill>
                  <a:prstClr val="black"/>
                </a:solidFill>
                <a:latin typeface="Times New Roman" panose="02020603050405020304" pitchFamily="18" charset="0"/>
                <a:cs typeface="Times New Roman" panose="02020603050405020304" pitchFamily="18" charset="0"/>
              </a:rPr>
              <a:t> лікування та придбання </a:t>
            </a:r>
            <a:r>
              <a:rPr lang="uk-UA" sz="1800" dirty="0" err="1">
                <a:solidFill>
                  <a:prstClr val="black"/>
                </a:solidFill>
                <a:latin typeface="Times New Roman" panose="02020603050405020304" pitchFamily="18" charset="0"/>
                <a:cs typeface="Times New Roman" panose="02020603050405020304" pitchFamily="18" charset="0"/>
              </a:rPr>
              <a:t>дороговартісних</a:t>
            </a:r>
            <a:r>
              <a:rPr lang="uk-UA" sz="1800" dirty="0">
                <a:solidFill>
                  <a:prstClr val="black"/>
                </a:solidFill>
                <a:latin typeface="Times New Roman" panose="02020603050405020304" pitchFamily="18" charset="0"/>
                <a:cs typeface="Times New Roman" panose="02020603050405020304" pitchFamily="18" charset="0"/>
              </a:rPr>
              <a:t> лікарських препаратів та засобів, які не входять до Національного переліку основних лікарських засобів, затвердженого постановою Кабінету Міністрів України від 25 березня 2009 року № 333 (в редакції постанови Кабінету Міністрів України від 13 грудня 2017 року № 1081), учасникам АТО/ООС;</a:t>
            </a:r>
          </a:p>
          <a:p>
            <a:pPr lvl="0"/>
            <a:r>
              <a:rPr lang="uk-UA" sz="1800" dirty="0" smtClean="0">
                <a:solidFill>
                  <a:prstClr val="black"/>
                </a:solidFill>
                <a:latin typeface="Times New Roman" panose="02020603050405020304" pitchFamily="18" charset="0"/>
                <a:cs typeface="Times New Roman" panose="02020603050405020304" pitchFamily="18" charset="0"/>
              </a:rPr>
              <a:t>щорічна одноразова грошова допомога </a:t>
            </a:r>
            <a:r>
              <a:rPr lang="uk-UA" sz="1800" dirty="0">
                <a:solidFill>
                  <a:prstClr val="black"/>
                </a:solidFill>
                <a:latin typeface="Times New Roman" panose="02020603050405020304" pitchFamily="18" charset="0"/>
                <a:cs typeface="Times New Roman" panose="02020603050405020304" pitchFamily="18" charset="0"/>
              </a:rPr>
              <a:t>сім’ям Героїв Небесної Сотні;</a:t>
            </a:r>
          </a:p>
          <a:p>
            <a:pPr lvl="0"/>
            <a:r>
              <a:rPr lang="uk-UA" sz="1800" dirty="0" smtClean="0">
                <a:solidFill>
                  <a:prstClr val="black"/>
                </a:solidFill>
                <a:latin typeface="Times New Roman" panose="02020603050405020304" pitchFamily="18" charset="0"/>
                <a:cs typeface="Times New Roman" panose="02020603050405020304" pitchFamily="18" charset="0"/>
              </a:rPr>
              <a:t>щомісячна адресна грошова допомога </a:t>
            </a:r>
            <a:r>
              <a:rPr lang="uk-UA" sz="1800" dirty="0">
                <a:solidFill>
                  <a:prstClr val="black"/>
                </a:solidFill>
                <a:latin typeface="Times New Roman" panose="02020603050405020304" pitchFamily="18" charset="0"/>
                <a:cs typeface="Times New Roman" panose="02020603050405020304" pitchFamily="18" charset="0"/>
              </a:rPr>
              <a:t>дітям Героїв Небесної Сотні;</a:t>
            </a:r>
          </a:p>
          <a:p>
            <a:pPr lvl="0"/>
            <a:r>
              <a:rPr lang="uk-UA" sz="1800" dirty="0" smtClean="0">
                <a:solidFill>
                  <a:prstClr val="black"/>
                </a:solidFill>
                <a:latin typeface="Times New Roman" panose="02020603050405020304" pitchFamily="18" charset="0"/>
                <a:cs typeface="Times New Roman" panose="02020603050405020304" pitchFamily="18" charset="0"/>
              </a:rPr>
              <a:t>одноразова грошова допомога </a:t>
            </a:r>
            <a:r>
              <a:rPr lang="uk-UA" sz="1800" dirty="0">
                <a:solidFill>
                  <a:prstClr val="black"/>
                </a:solidFill>
                <a:latin typeface="Times New Roman" panose="02020603050405020304" pitchFamily="18" charset="0"/>
                <a:cs typeface="Times New Roman" panose="02020603050405020304" pitchFamily="18" charset="0"/>
              </a:rPr>
              <a:t>для осіб, які отримали тяжкі тілесні ушкодження під час участі у Революції Гідності;</a:t>
            </a:r>
          </a:p>
          <a:p>
            <a:pPr lvl="0"/>
            <a:r>
              <a:rPr lang="uk-UA" sz="1800" dirty="0">
                <a:solidFill>
                  <a:prstClr val="black"/>
                </a:solidFill>
                <a:latin typeface="Times New Roman" panose="02020603050405020304" pitchFamily="18" charset="0"/>
                <a:cs typeface="Times New Roman" panose="02020603050405020304" pitchFamily="18" charset="0"/>
              </a:rPr>
              <a:t>одноразова грошова допомога для осіб, які отримали тілесні ушкодження середньої тяжкості під час участі у Революції Гідності;</a:t>
            </a:r>
          </a:p>
          <a:p>
            <a:pPr lvl="0"/>
            <a:r>
              <a:rPr lang="uk-UA" sz="1800" dirty="0">
                <a:solidFill>
                  <a:prstClr val="black"/>
                </a:solidFill>
                <a:latin typeface="Times New Roman" panose="02020603050405020304" pitchFamily="18" charset="0"/>
                <a:cs typeface="Times New Roman" panose="02020603050405020304" pitchFamily="18" charset="0"/>
              </a:rPr>
              <a:t>одноразова грошова допомога для осіб, які отримали легкі тілесні ушкодження під час участі у Революції Гідності.</a:t>
            </a:r>
          </a:p>
          <a:p>
            <a:pPr marL="0" lvl="0" indent="0">
              <a:buNone/>
            </a:pPr>
            <a:endParaRPr lang="uk-UA" sz="1600" dirty="0">
              <a:solidFill>
                <a:prstClr val="black"/>
              </a:solidFill>
            </a:endParaRPr>
          </a:p>
        </p:txBody>
      </p:sp>
      <p:sp>
        <p:nvSpPr>
          <p:cNvPr id="5" name="Номер слайда 4"/>
          <p:cNvSpPr>
            <a:spLocks noGrp="1"/>
          </p:cNvSpPr>
          <p:nvPr>
            <p:ph type="sldNum" sz="quarter" idx="12"/>
          </p:nvPr>
        </p:nvSpPr>
        <p:spPr/>
        <p:txBody>
          <a:bodyPr/>
          <a:lstStyle/>
          <a:p>
            <a:fld id="{B19B0651-EE4F-4900-A07F-96A6BFA9D0F0}" type="slidenum">
              <a:rPr lang="ru-RU" smtClean="0"/>
              <a:t>4</a:t>
            </a:fld>
            <a:endParaRPr lang="ru-RU"/>
          </a:p>
        </p:txBody>
      </p:sp>
    </p:spTree>
    <p:extLst>
      <p:ext uri="{BB962C8B-B14F-4D97-AF65-F5344CB8AC3E}">
        <p14:creationId xmlns:p14="http://schemas.microsoft.com/office/powerpoint/2010/main" val="2164705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uk-UA" sz="2800" dirty="0" smtClean="0">
                <a:latin typeface="Comic Sans MS" panose="030F0702030302020204" pitchFamily="66" charset="0"/>
              </a:rPr>
              <a:t>Розміри виплат</a:t>
            </a:r>
            <a:endParaRPr lang="uk-UA" sz="2800" dirty="0">
              <a:latin typeface="Comic Sans MS" panose="030F0702030302020204" pitchFamily="66"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859757205"/>
              </p:ext>
            </p:extLst>
          </p:nvPr>
        </p:nvGraphicFramePr>
        <p:xfrm>
          <a:off x="323529" y="908716"/>
          <a:ext cx="8424935" cy="5547360"/>
        </p:xfrm>
        <a:graphic>
          <a:graphicData uri="http://schemas.openxmlformats.org/drawingml/2006/table">
            <a:tbl>
              <a:tblPr/>
              <a:tblGrid>
                <a:gridCol w="288031"/>
                <a:gridCol w="7221150"/>
                <a:gridCol w="915754"/>
              </a:tblGrid>
              <a:tr h="639718">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1.</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dirty="0">
                          <a:solidFill>
                            <a:srgbClr val="000000"/>
                          </a:solidFill>
                          <a:effectLst/>
                          <a:latin typeface="Times New Roman" panose="02020603050405020304" pitchFamily="18" charset="0"/>
                          <a:ea typeface="Times New Roman"/>
                          <a:cs typeface="Times New Roman" panose="02020603050405020304" pitchFamily="18" charset="0"/>
                        </a:rPr>
                        <a:t>Виплата одноразової грошової допомоги сім’ям учасників АТО/ООС, які самостійно займаються вихованням дітей, мають на утриманні дитину з інвалідністю, сім’я заявника є багатодітною, заявник, дружина/чоловік заявника мають тяжкі захворювання, але їм не встановлена інвалідність, заявники, яким встановлена інвалідність внаслідок загального захворювання, а також заявники, житло яких зруйновано внаслідок пожежі та які не мають здатності чи можливості самостійно піклуватися про особисте (сімейне) життя (у розмірі 8 прожиткових мінімумів для працездатних осіб станом на 01 січня відповідного року, у якому вона надається)</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solidFill>
                            <a:srgbClr val="000000"/>
                          </a:solidFill>
                          <a:effectLst/>
                          <a:latin typeface="Times New Roman" panose="02020603050405020304" pitchFamily="18" charset="0"/>
                          <a:ea typeface="Times New Roman"/>
                          <a:cs typeface="Times New Roman" panose="02020603050405020304" pitchFamily="18" charset="0"/>
                        </a:rPr>
                        <a:t>18 160,00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554">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2.</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dirty="0">
                          <a:solidFill>
                            <a:srgbClr val="000000"/>
                          </a:solidFill>
                          <a:effectLst/>
                          <a:latin typeface="Times New Roman" panose="02020603050405020304" pitchFamily="18" charset="0"/>
                          <a:ea typeface="Times New Roman"/>
                          <a:cs typeface="Times New Roman" panose="02020603050405020304" pitchFamily="18" charset="0"/>
                        </a:rPr>
                        <a:t>Виплата одноразової грошової допомоги учасникам АТО/ООС, які належать до осіб з інвалідністю І групи внаслідок війни відповідно до статті 7 Закону України «Про статус ветеранів війни, гарантії їх соціального захисту» (у розмірі 20 прожиткових мінімумів для працездатних осіб станом на 01 січня відповідного року, у якому вона надається)</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45 400,00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554">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3.</a:t>
                      </a:r>
                      <a:r>
                        <a:rPr lang="uk-UA" sz="1400" b="1" baseline="0" dirty="0" smtClean="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dirty="0">
                          <a:solidFill>
                            <a:srgbClr val="000000"/>
                          </a:solidFill>
                          <a:effectLst/>
                          <a:latin typeface="Times New Roman" panose="02020603050405020304" pitchFamily="18" charset="0"/>
                          <a:ea typeface="Times New Roman"/>
                          <a:cs typeface="Times New Roman" panose="02020603050405020304" pitchFamily="18" charset="0"/>
                        </a:rPr>
                        <a:t>Виплата одноразової грошової учасникам АТО/ООС, які належать до осіб з інвалідністю ІІ групи внаслідок війни відповідно до статті 7 Закону України «Про статус ветеранів війни, гарантії їх соціального захисту»(у розмірі 15 прожиткових мінімумів для працездатних осіб станом на 01 січня відповідного року, у якому вона надається)</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34 050,00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554">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4.</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a:solidFill>
                            <a:srgbClr val="000000"/>
                          </a:solidFill>
                          <a:effectLst/>
                          <a:latin typeface="Times New Roman" panose="02020603050405020304" pitchFamily="18" charset="0"/>
                          <a:ea typeface="Times New Roman"/>
                          <a:cs typeface="Times New Roman" panose="02020603050405020304" pitchFamily="18" charset="0"/>
                        </a:rPr>
                        <a:t>Виплата одноразової грошової допомоги учасникам АТО/ООС, які належать до осіб з інвалідністю ІІІ групи внаслідок війни відповідно до статті 7 Закону України «Про статус ветеранів війни, гарантії їх соціального захисту» (у розмірі 10 прожиткових мінімумів для працездатних осіб станом на 01 січня відповідного року, у якому вона надається)</a:t>
                      </a:r>
                      <a:endParaRPr lang="uk-UA" sz="140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22 700,00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6942">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5.</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dirty="0">
                          <a:solidFill>
                            <a:srgbClr val="000000"/>
                          </a:solidFill>
                          <a:effectLst/>
                          <a:latin typeface="Times New Roman" panose="02020603050405020304" pitchFamily="18" charset="0"/>
                          <a:ea typeface="Times New Roman"/>
                          <a:cs typeface="Times New Roman" panose="02020603050405020304" pitchFamily="18" charset="0"/>
                        </a:rPr>
                        <a:t>Виплата одноразової грошової допомоги учасникам АТО/ООС, які належать до учасників бойових дій відповідно до статті 6 Закону України «Про статус ветеранів війни, гарантії їх соціального захисту» та які отримали поранення в зоні проведення антитерористичної операції, що призвело до часткової втрати працездатності без встановлення інвалідності (у розмірі 8 прожиткових мінімумів для працездатних осіб станом на 01 січня відповідного року, у якому вона надається)</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solidFill>
                            <a:srgbClr val="000000"/>
                          </a:solidFill>
                          <a:effectLst/>
                          <a:latin typeface="Times New Roman" panose="02020603050405020304" pitchFamily="18" charset="0"/>
                          <a:ea typeface="Times New Roman"/>
                          <a:cs typeface="Times New Roman" panose="02020603050405020304" pitchFamily="18" charset="0"/>
                        </a:rPr>
                        <a:t>18 160,00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8" name="Номер слайда 7"/>
          <p:cNvSpPr>
            <a:spLocks noGrp="1"/>
          </p:cNvSpPr>
          <p:nvPr>
            <p:ph type="sldNum" sz="quarter" idx="12"/>
          </p:nvPr>
        </p:nvSpPr>
        <p:spPr/>
        <p:txBody>
          <a:bodyPr/>
          <a:lstStyle/>
          <a:p>
            <a:fld id="{B19B0651-EE4F-4900-A07F-96A6BFA9D0F0}" type="slidenum">
              <a:rPr lang="ru-RU" smtClean="0"/>
              <a:t>5</a:t>
            </a:fld>
            <a:endParaRPr lang="ru-RU"/>
          </a:p>
        </p:txBody>
      </p:sp>
    </p:spTree>
    <p:extLst>
      <p:ext uri="{BB962C8B-B14F-4D97-AF65-F5344CB8AC3E}">
        <p14:creationId xmlns:p14="http://schemas.microsoft.com/office/powerpoint/2010/main" val="833991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uk-UA" dirty="0" smtClean="0">
                <a:latin typeface="Comic Sans MS" panose="030F0702030302020204" pitchFamily="66" charset="0"/>
              </a:rPr>
              <a:t>Розміри виплат</a:t>
            </a:r>
            <a:endParaRPr lang="uk-UA"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798901724"/>
              </p:ext>
            </p:extLst>
          </p:nvPr>
        </p:nvGraphicFramePr>
        <p:xfrm>
          <a:off x="457200" y="1340766"/>
          <a:ext cx="8424935" cy="4739994"/>
        </p:xfrm>
        <a:graphic>
          <a:graphicData uri="http://schemas.openxmlformats.org/drawingml/2006/table">
            <a:tbl>
              <a:tblPr/>
              <a:tblGrid>
                <a:gridCol w="370384"/>
                <a:gridCol w="7138797"/>
                <a:gridCol w="915754"/>
              </a:tblGrid>
              <a:tr h="902856">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6.</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dirty="0">
                          <a:solidFill>
                            <a:srgbClr val="000000"/>
                          </a:solidFill>
                          <a:effectLst/>
                          <a:latin typeface="Times New Roman" panose="02020603050405020304" pitchFamily="18" charset="0"/>
                          <a:ea typeface="Times New Roman"/>
                          <a:cs typeface="Times New Roman" panose="02020603050405020304" pitchFamily="18" charset="0"/>
                        </a:rPr>
                        <a:t>Виплата одноразової грошової допомоги сім’ям осіб, які загинули (померли) під час участі в АТО/ООС, смерть яких пов’язана із захистом Батьківщини (у розмірі 70 прожиткових мінімумів для працездатних осіб станом на 01 січня відповідного року, у якому вона надається)</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158 900,00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2856">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7.</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dirty="0">
                          <a:solidFill>
                            <a:srgbClr val="000000"/>
                          </a:solidFill>
                          <a:effectLst/>
                          <a:latin typeface="Times New Roman" panose="02020603050405020304" pitchFamily="18" charset="0"/>
                          <a:ea typeface="Times New Roman"/>
                          <a:cs typeface="Times New Roman" panose="02020603050405020304" pitchFamily="18" charset="0"/>
                        </a:rPr>
                        <a:t>Виплата щорічної одноразової грошової допомоги сім’ям осіб, які загинули (померли) під час участі в АТО/ООС, смерть яких пов’язана із захистом Батьківщини. (у розмірі 15 прожиткових мінімумів для працездатних осіб станом на 01 січня відповідного року, у якому вона надається)</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34 050,00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2856">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8.</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dirty="0">
                          <a:solidFill>
                            <a:srgbClr val="000000"/>
                          </a:solidFill>
                          <a:effectLst/>
                          <a:latin typeface="Times New Roman" panose="02020603050405020304" pitchFamily="18" charset="0"/>
                          <a:ea typeface="Times New Roman"/>
                          <a:cs typeface="Times New Roman" panose="02020603050405020304" pitchFamily="18" charset="0"/>
                        </a:rPr>
                        <a:t>Виплата щомісячної адресної грошової допомоги для дітей один з батьків яких загинув (помер) під час участі в АТО/ООС, смерть яких пов’язана із захистом Батьківщини (у розмірі 2 прожиткових мінімумів для працездатних осіб станом на 01 січня відповідного року, у якому вона надається)</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4 540,00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2856">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9.</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dirty="0">
                          <a:solidFill>
                            <a:srgbClr val="000000"/>
                          </a:solidFill>
                          <a:effectLst/>
                          <a:latin typeface="Times New Roman" panose="02020603050405020304" pitchFamily="18" charset="0"/>
                          <a:ea typeface="Times New Roman"/>
                          <a:cs typeface="Times New Roman" panose="02020603050405020304" pitchFamily="18" charset="0"/>
                        </a:rPr>
                        <a:t>Виплата щомісячної адресної грошової допомоги для дітей-сиріт, дітей, позбавлених батьківського піклування один з батьків яких загинув (помер) під час участі в АТО/ООС, смерть яких пов’язана із захистом Батьківщини (у розмірі 3 прожиткових мінімумів для працездатних осіб станом на 01 січня відповідного року, у якому вона надається)</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6 810,00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570">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10.</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a:solidFill>
                            <a:srgbClr val="000000"/>
                          </a:solidFill>
                          <a:effectLst/>
                          <a:latin typeface="Times New Roman" panose="02020603050405020304" pitchFamily="18" charset="0"/>
                          <a:ea typeface="Times New Roman"/>
                          <a:cs typeface="Times New Roman" panose="02020603050405020304" pitchFamily="18" charset="0"/>
                        </a:rPr>
                        <a:t>Відшкодовувати витрати на дороговартісне лікування та придбання дороговартісних лікарських препаратів та засобів, які не входять до Національного переліку основних лікарських засобів, затвердженого постановою Кабінету Міністрів України від 25 березня 2009 року № 333 (в редакції постанови Кабінету Міністрів України від 13 грудня 2017 року № 1081), учасникам АТО/ООС.</a:t>
                      </a:r>
                      <a:endParaRPr lang="uk-UA" sz="140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350 000,00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Номер слайда 6"/>
          <p:cNvSpPr>
            <a:spLocks noGrp="1"/>
          </p:cNvSpPr>
          <p:nvPr>
            <p:ph type="sldNum" sz="quarter" idx="12"/>
          </p:nvPr>
        </p:nvSpPr>
        <p:spPr/>
        <p:txBody>
          <a:bodyPr/>
          <a:lstStyle/>
          <a:p>
            <a:fld id="{B19B0651-EE4F-4900-A07F-96A6BFA9D0F0}" type="slidenum">
              <a:rPr lang="ru-RU" smtClean="0"/>
              <a:t>6</a:t>
            </a:fld>
            <a:endParaRPr lang="ru-RU"/>
          </a:p>
        </p:txBody>
      </p:sp>
    </p:spTree>
    <p:extLst>
      <p:ext uri="{BB962C8B-B14F-4D97-AF65-F5344CB8AC3E}">
        <p14:creationId xmlns:p14="http://schemas.microsoft.com/office/powerpoint/2010/main" val="3056972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uk-UA" dirty="0" smtClean="0">
                <a:latin typeface="Comic Sans MS" panose="030F0702030302020204" pitchFamily="66" charset="0"/>
              </a:rPr>
              <a:t>Розміри виплат</a:t>
            </a:r>
            <a:endParaRPr lang="uk-UA"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323891237"/>
              </p:ext>
            </p:extLst>
          </p:nvPr>
        </p:nvGraphicFramePr>
        <p:xfrm>
          <a:off x="457200" y="1340768"/>
          <a:ext cx="8424935" cy="4104458"/>
        </p:xfrm>
        <a:graphic>
          <a:graphicData uri="http://schemas.openxmlformats.org/drawingml/2006/table">
            <a:tbl>
              <a:tblPr/>
              <a:tblGrid>
                <a:gridCol w="549362"/>
                <a:gridCol w="6959819"/>
                <a:gridCol w="915754"/>
              </a:tblGrid>
              <a:tr h="724316">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11.</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a:solidFill>
                            <a:srgbClr val="000000"/>
                          </a:solidFill>
                          <a:effectLst/>
                          <a:latin typeface="Times New Roman" panose="02020603050405020304" pitchFamily="18" charset="0"/>
                          <a:ea typeface="Times New Roman"/>
                          <a:cs typeface="Times New Roman" panose="02020603050405020304" pitchFamily="18" charset="0"/>
                        </a:rPr>
                        <a:t>Виплата щорічної одноразової грошової допомоги сім’ям Героїв Небесної Сотні (у розмірі 15 прожиткових мінімумів для працездатних осіб станом на 01 січня відповідного року, у якому вона надається)</a:t>
                      </a:r>
                      <a:endParaRPr lang="uk-UA" sz="140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34 050,00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4316">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12.</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a:solidFill>
                            <a:srgbClr val="000000"/>
                          </a:solidFill>
                          <a:effectLst/>
                          <a:latin typeface="Times New Roman" panose="02020603050405020304" pitchFamily="18" charset="0"/>
                          <a:ea typeface="Times New Roman"/>
                          <a:cs typeface="Times New Roman" panose="02020603050405020304" pitchFamily="18" charset="0"/>
                        </a:rPr>
                        <a:t>Виплата щомісячної адресної грошової допомоги дітям Героїв Небесної Сотні (у розмірі 2 прожиткових мінімумів для працездатних осіб станом на 01 січня відповідного року, у якому вона надається)</a:t>
                      </a:r>
                      <a:endParaRPr lang="uk-UA" sz="140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45 40,00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4316">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13.</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dirty="0">
                          <a:solidFill>
                            <a:srgbClr val="000000"/>
                          </a:solidFill>
                          <a:effectLst/>
                          <a:latin typeface="Times New Roman" panose="02020603050405020304" pitchFamily="18" charset="0"/>
                          <a:ea typeface="Times New Roman"/>
                          <a:cs typeface="Times New Roman" panose="02020603050405020304" pitchFamily="18" charset="0"/>
                        </a:rPr>
                        <a:t>Виплата одноразової грошової допомоги особам, які отримали тяжкі тілесні ушкодження під час участі у Революції Гідності (у розмірі 20 прожиткових мінімумів для працездатних осіб станом на 01 січня відповідного року, у якому вона надається)</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45 400,00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5755">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14.</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a:solidFill>
                            <a:srgbClr val="000000"/>
                          </a:solidFill>
                          <a:effectLst/>
                          <a:latin typeface="Times New Roman" panose="02020603050405020304" pitchFamily="18" charset="0"/>
                          <a:ea typeface="Times New Roman"/>
                          <a:cs typeface="Times New Roman" panose="02020603050405020304" pitchFamily="18" charset="0"/>
                        </a:rPr>
                        <a:t>Виплата одноразової грошової допомоги особам, які отримали тілесні ушкодження середньої тяжкості під час участі у Революції Гідності (у розмірі 15 прожиткових мінімумів для працездатних осіб станом на 01 січня відповідного року, у якому вона надається)</a:t>
                      </a:r>
                      <a:endParaRPr lang="uk-UA" sz="140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34 050,00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5755">
                <a:tc>
                  <a:txBody>
                    <a:bodyPr/>
                    <a:lstStyle/>
                    <a:p>
                      <a:pPr marL="0" lvl="0" indent="0" hangingPunct="0">
                        <a:spcAft>
                          <a:spcPts val="0"/>
                        </a:spcAft>
                        <a:buFont typeface="+mj-lt"/>
                        <a:buNone/>
                      </a:pPr>
                      <a:r>
                        <a:rPr lang="uk-UA" sz="1400" b="1" dirty="0" smtClean="0">
                          <a:solidFill>
                            <a:srgbClr val="000000"/>
                          </a:solidFill>
                          <a:effectLst/>
                          <a:latin typeface="Times New Roman" panose="02020603050405020304" pitchFamily="18" charset="0"/>
                          <a:ea typeface="Times New Roman"/>
                          <a:cs typeface="Times New Roman" panose="02020603050405020304" pitchFamily="18" charset="0"/>
                        </a:rPr>
                        <a:t>15.</a:t>
                      </a:r>
                      <a:r>
                        <a:rPr lang="uk-UA" sz="1400" b="1"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hangingPunct="0">
                        <a:spcAft>
                          <a:spcPts val="0"/>
                        </a:spcAft>
                      </a:pPr>
                      <a:r>
                        <a:rPr lang="uk-UA" sz="1400" dirty="0">
                          <a:solidFill>
                            <a:srgbClr val="000000"/>
                          </a:solidFill>
                          <a:effectLst/>
                          <a:latin typeface="Times New Roman" panose="02020603050405020304" pitchFamily="18" charset="0"/>
                          <a:ea typeface="Times New Roman"/>
                          <a:cs typeface="Times New Roman" panose="02020603050405020304" pitchFamily="18" charset="0"/>
                        </a:rPr>
                        <a:t>Виплата одноразової грошової допомоги особам, які отримали тілесні ушкодження легкої тяжкості під час участі у Революції Гідності (у розмірі 10 прожиткових мінімумів для працездатних осіб станом на 01 січня відповідного року, у якому вона надається)</a:t>
                      </a:r>
                      <a:endParaRPr lang="uk-UA" sz="1400" dirty="0">
                        <a:effectLst/>
                        <a:latin typeface="Times New Roman" panose="02020603050405020304" pitchFamily="18" charset="0"/>
                        <a:ea typeface="Times New Roman"/>
                        <a:cs typeface="Times New Roman" panose="02020603050405020304" pitchFamily="18" charset="0"/>
                      </a:endParaRPr>
                    </a:p>
                    <a:p>
                      <a:pPr hangingPunct="0">
                        <a:spcAft>
                          <a:spcPts val="0"/>
                        </a:spcAft>
                      </a:pPr>
                      <a:r>
                        <a:rPr lang="uk-UA" sz="1400" dirty="0">
                          <a:solidFill>
                            <a:srgbClr val="000000"/>
                          </a:solidFill>
                          <a:effectLst/>
                          <a:latin typeface="Times New Roman" panose="02020603050405020304" pitchFamily="18" charset="0"/>
                          <a:ea typeface="Times New Roman"/>
                          <a:cs typeface="Times New Roman" panose="02020603050405020304" pitchFamily="18" charset="0"/>
                        </a:rPr>
                        <a:t> </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hangingPunct="0">
                        <a:spcAft>
                          <a:spcPts val="0"/>
                        </a:spcAft>
                      </a:pPr>
                      <a:r>
                        <a:rPr lang="uk-UA" sz="1400" dirty="0" smtClean="0">
                          <a:effectLst/>
                          <a:latin typeface="Times New Roman" panose="02020603050405020304" pitchFamily="18" charset="0"/>
                          <a:ea typeface="Times New Roman"/>
                          <a:cs typeface="Times New Roman" panose="02020603050405020304" pitchFamily="18" charset="0"/>
                        </a:rPr>
                        <a:t>22 700,00</a:t>
                      </a:r>
                      <a:endParaRPr lang="uk-UA" sz="1400" dirty="0">
                        <a:effectLst/>
                        <a:latin typeface="Times New Roman" panose="02020603050405020304" pitchFamily="18" charset="0"/>
                        <a:ea typeface="Times New Roman"/>
                        <a:cs typeface="Times New Roman" panose="02020603050405020304" pitchFamily="18" charset="0"/>
                      </a:endParaRPr>
                    </a:p>
                  </a:txBody>
                  <a:tcPr marL="32431" marR="3243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Номер слайда 5"/>
          <p:cNvSpPr>
            <a:spLocks noGrp="1"/>
          </p:cNvSpPr>
          <p:nvPr>
            <p:ph type="sldNum" sz="quarter" idx="12"/>
          </p:nvPr>
        </p:nvSpPr>
        <p:spPr/>
        <p:txBody>
          <a:bodyPr/>
          <a:lstStyle/>
          <a:p>
            <a:fld id="{B19B0651-EE4F-4900-A07F-96A6BFA9D0F0}" type="slidenum">
              <a:rPr lang="ru-RU" smtClean="0"/>
              <a:t>7</a:t>
            </a:fld>
            <a:endParaRPr lang="ru-RU"/>
          </a:p>
        </p:txBody>
      </p:sp>
    </p:spTree>
    <p:extLst>
      <p:ext uri="{BB962C8B-B14F-4D97-AF65-F5344CB8AC3E}">
        <p14:creationId xmlns:p14="http://schemas.microsoft.com/office/powerpoint/2010/main" val="314073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400" b="1" dirty="0" smtClean="0">
                <a:effectLst/>
                <a:latin typeface="Comic Sans MS" panose="030F0702030302020204" pitchFamily="66" charset="0"/>
                <a:ea typeface="Calibri"/>
              </a:rPr>
              <a:t>Для отримання грошової допомоги заявник чи його представник, особисто або поштою, звертається за його вибором та надає відповідні документи</a:t>
            </a:r>
            <a:endParaRPr lang="uk-UA" sz="2400" b="1" dirty="0">
              <a:latin typeface="Comic Sans MS" panose="030F0702030302020204" pitchFamily="66" charset="0"/>
            </a:endParaRPr>
          </a:p>
        </p:txBody>
      </p:sp>
      <p:sp>
        <p:nvSpPr>
          <p:cNvPr id="3" name="Объект 2"/>
          <p:cNvSpPr>
            <a:spLocks noGrp="1"/>
          </p:cNvSpPr>
          <p:nvPr>
            <p:ph idx="1"/>
          </p:nvPr>
        </p:nvSpPr>
        <p:spPr>
          <a:xfrm>
            <a:off x="457200" y="1700808"/>
            <a:ext cx="8229600" cy="4425355"/>
          </a:xfrm>
        </p:spPr>
        <p:txBody>
          <a:bodyPr>
            <a:normAutofit fontScale="70000" lnSpcReduction="20000"/>
          </a:bodyPr>
          <a:lstStyle/>
          <a:p>
            <a:pPr>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до структурного підрозділу (посадової особи), який (яка) забезпечує реалізацію державної політики у сфері соціального захисту населення, виконавчого органу сільської, селищної, міської ради, який вивчає відповідність і повноту поданих документів Порядку, готує супровідний лист та передає їх до відповідного структурного підрозділу з питань соціального захисту населення районної державної адміністрації або до Комісії;</a:t>
            </a:r>
          </a:p>
          <a:p>
            <a:pPr marL="0" indent="0">
              <a:buNone/>
            </a:pPr>
            <a:endParaRPr lang="uk-UA"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до відповідного структурного підрозділу з питань соціального захисту населення районної державної адміністрації, який вивчає відповідність і повноту поданих документів Порядку, готує супровідний лист та передає їх до Комісії;</a:t>
            </a:r>
          </a:p>
          <a:p>
            <a:pPr marL="0" indent="0">
              <a:buNone/>
            </a:pPr>
            <a:endParaRPr lang="uk-UA"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uk-UA" dirty="0" smtClean="0">
                <a:latin typeface="Times New Roman" panose="02020603050405020304" pitchFamily="18" charset="0"/>
                <a:cs typeface="Times New Roman" panose="02020603050405020304" pitchFamily="18" charset="0"/>
              </a:rPr>
              <a:t>до Комісії.</a:t>
            </a:r>
          </a:p>
          <a:p>
            <a:endParaRPr lang="uk-UA" dirty="0"/>
          </a:p>
        </p:txBody>
      </p:sp>
      <p:sp>
        <p:nvSpPr>
          <p:cNvPr id="5" name="Номер слайда 4"/>
          <p:cNvSpPr>
            <a:spLocks noGrp="1"/>
          </p:cNvSpPr>
          <p:nvPr>
            <p:ph type="sldNum" sz="quarter" idx="12"/>
          </p:nvPr>
        </p:nvSpPr>
        <p:spPr/>
        <p:txBody>
          <a:bodyPr/>
          <a:lstStyle/>
          <a:p>
            <a:fld id="{B19B0651-EE4F-4900-A07F-96A6BFA9D0F0}" type="slidenum">
              <a:rPr lang="ru-RU" smtClean="0"/>
              <a:t>8</a:t>
            </a:fld>
            <a:endParaRPr lang="ru-RU"/>
          </a:p>
        </p:txBody>
      </p:sp>
    </p:spTree>
    <p:extLst>
      <p:ext uri="{BB962C8B-B14F-4D97-AF65-F5344CB8AC3E}">
        <p14:creationId xmlns:p14="http://schemas.microsoft.com/office/powerpoint/2010/main" val="4896225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496944" cy="720080"/>
          </a:xfrm>
        </p:spPr>
        <p:txBody>
          <a:bodyPr>
            <a:noAutofit/>
          </a:bodyPr>
          <a:lstStyle/>
          <a:p>
            <a:r>
              <a:rPr lang="uk-UA" sz="2800" b="1" dirty="0" smtClean="0">
                <a:latin typeface="Comic Sans MS" panose="030F0702030302020204" pitchFamily="66" charset="0"/>
              </a:rPr>
              <a:t>Важливо!</a:t>
            </a:r>
            <a:endParaRPr lang="uk-UA" sz="2800" b="1" dirty="0">
              <a:latin typeface="Comic Sans MS" panose="030F0702030302020204" pitchFamily="66" charset="0"/>
            </a:endParaRPr>
          </a:p>
        </p:txBody>
      </p:sp>
      <p:sp>
        <p:nvSpPr>
          <p:cNvPr id="3" name="Объект 2"/>
          <p:cNvSpPr>
            <a:spLocks noGrp="1"/>
          </p:cNvSpPr>
          <p:nvPr>
            <p:ph idx="1"/>
          </p:nvPr>
        </p:nvSpPr>
        <p:spPr>
          <a:xfrm>
            <a:off x="457200" y="1052736"/>
            <a:ext cx="8363272" cy="5544616"/>
          </a:xfrm>
        </p:spPr>
        <p:txBody>
          <a:bodyPr>
            <a:normAutofit fontScale="25000" lnSpcReduction="20000"/>
          </a:bodyPr>
          <a:lstStyle/>
          <a:p>
            <a:pPr algn="just">
              <a:lnSpc>
                <a:spcPct val="115000"/>
              </a:lnSpc>
              <a:spcAft>
                <a:spcPts val="0"/>
              </a:spcAft>
              <a:buFont typeface="Wingdings" panose="05000000000000000000" pitchFamily="2" charset="2"/>
              <a:buChar char="ü"/>
            </a:pPr>
            <a:r>
              <a:rPr lang="uk-UA" sz="7200" dirty="0" smtClean="0">
                <a:effectLst/>
                <a:latin typeface="Times New Roman"/>
                <a:ea typeface="Calibri"/>
                <a:cs typeface="Times New Roman"/>
              </a:rPr>
              <a:t>У разі отримання заявником грошової допомоги відповідно до заходів 1.1 – 1.6, 1.9 – 1.13 Програми 2018-2020 або заходів 1.1 – 1.6, 1.13 – 1</a:t>
            </a:r>
            <a:r>
              <a:rPr lang="ru-RU" sz="7200" dirty="0" smtClean="0">
                <a:effectLst/>
                <a:latin typeface="Times New Roman"/>
                <a:ea typeface="Calibri"/>
                <a:cs typeface="Times New Roman"/>
              </a:rPr>
              <a:t>.</a:t>
            </a:r>
            <a:r>
              <a:rPr lang="uk-UA" sz="7200" dirty="0" smtClean="0">
                <a:effectLst/>
                <a:latin typeface="Times New Roman"/>
                <a:ea typeface="Calibri"/>
                <a:cs typeface="Times New Roman"/>
              </a:rPr>
              <a:t>15 Програми, заявник не має права на отримання грошової допомоги відповідно до заходів 1.1 – 1.6, 1.13 – 1.15 Програми, за винятком випадків, зазначених у підпункті 2 пункту 6 цього Порядку.</a:t>
            </a:r>
            <a:endParaRPr lang="uk-UA" sz="7200" dirty="0">
              <a:ea typeface="Calibri"/>
              <a:cs typeface="Times New Roman"/>
            </a:endParaRPr>
          </a:p>
          <a:p>
            <a:pPr algn="just">
              <a:lnSpc>
                <a:spcPct val="115000"/>
              </a:lnSpc>
              <a:spcAft>
                <a:spcPts val="0"/>
              </a:spcAft>
              <a:buFont typeface="Wingdings" panose="05000000000000000000" pitchFamily="2" charset="2"/>
              <a:buChar char="ü"/>
            </a:pPr>
            <a:endParaRPr lang="uk-UA" sz="7200" dirty="0">
              <a:ea typeface="Calibri"/>
              <a:cs typeface="Times New Roman"/>
            </a:endParaRPr>
          </a:p>
          <a:p>
            <a:pPr algn="just">
              <a:lnSpc>
                <a:spcPct val="115000"/>
              </a:lnSpc>
              <a:spcAft>
                <a:spcPts val="0"/>
              </a:spcAft>
              <a:buFont typeface="Wingdings" panose="05000000000000000000" pitchFamily="2" charset="2"/>
              <a:buChar char="ü"/>
            </a:pPr>
            <a:r>
              <a:rPr lang="uk-UA" sz="7200" dirty="0" smtClean="0">
                <a:effectLst/>
                <a:latin typeface="Times New Roman"/>
                <a:ea typeface="Calibri"/>
                <a:cs typeface="Times New Roman"/>
              </a:rPr>
              <a:t>Якщо особа одночасно має право на </a:t>
            </a:r>
            <a:r>
              <a:rPr lang="uk-UA" sz="7200" dirty="0" smtClean="0">
                <a:solidFill>
                  <a:srgbClr val="000000"/>
                </a:solidFill>
                <a:effectLst/>
                <a:latin typeface="Times New Roman"/>
                <a:ea typeface="Calibri"/>
                <a:cs typeface="Times New Roman"/>
              </a:rPr>
              <a:t>отримання декількох грошових допомог відповідно до Програми, то у разі отримання грошової допомоги, відповідно до:</a:t>
            </a:r>
            <a:endParaRPr lang="uk-UA" sz="7200" dirty="0">
              <a:ea typeface="Calibri"/>
              <a:cs typeface="Times New Roman"/>
            </a:endParaRPr>
          </a:p>
          <a:p>
            <a:pPr algn="just">
              <a:lnSpc>
                <a:spcPct val="115000"/>
              </a:lnSpc>
              <a:spcAft>
                <a:spcPts val="0"/>
              </a:spcAft>
              <a:buFont typeface="Wingdings" panose="05000000000000000000" pitchFamily="2" charset="2"/>
              <a:buChar char="Ø"/>
            </a:pPr>
            <a:r>
              <a:rPr lang="uk-UA" sz="7200" dirty="0" smtClean="0">
                <a:solidFill>
                  <a:srgbClr val="000000"/>
                </a:solidFill>
                <a:effectLst/>
                <a:latin typeface="Times New Roman"/>
                <a:ea typeface="Calibri"/>
                <a:cs typeface="Times New Roman"/>
              </a:rPr>
              <a:t>заходу 1.6 Програми, особа не має права на отримання грошової допомоги відповідно до заходу 1.7 Програми та/або до заходу 1.8 Програми;</a:t>
            </a:r>
            <a:endParaRPr lang="uk-UA" sz="7200" dirty="0">
              <a:ea typeface="Calibri"/>
              <a:cs typeface="Times New Roman"/>
            </a:endParaRPr>
          </a:p>
          <a:p>
            <a:pPr algn="just">
              <a:lnSpc>
                <a:spcPct val="115000"/>
              </a:lnSpc>
              <a:spcAft>
                <a:spcPts val="0"/>
              </a:spcAft>
              <a:buFont typeface="Wingdings" panose="05000000000000000000" pitchFamily="2" charset="2"/>
              <a:buChar char="Ø"/>
            </a:pPr>
            <a:r>
              <a:rPr lang="uk-UA" sz="7200" dirty="0" smtClean="0">
                <a:effectLst/>
                <a:latin typeface="Times New Roman"/>
                <a:ea typeface="Calibri"/>
                <a:cs typeface="Times New Roman"/>
              </a:rPr>
              <a:t>заходу 1.7 Програми, особа не має права на отримання грошової допомоги відповідно до заходу 1.6 Програми та/або до заходу 1.8 Програми;</a:t>
            </a:r>
            <a:endParaRPr lang="uk-UA" sz="7200" dirty="0">
              <a:ea typeface="Calibri"/>
              <a:cs typeface="Times New Roman"/>
            </a:endParaRPr>
          </a:p>
          <a:p>
            <a:pPr algn="just">
              <a:lnSpc>
                <a:spcPct val="115000"/>
              </a:lnSpc>
              <a:spcAft>
                <a:spcPts val="0"/>
              </a:spcAft>
              <a:buFont typeface="Wingdings" panose="05000000000000000000" pitchFamily="2" charset="2"/>
              <a:buChar char="Ø"/>
            </a:pPr>
            <a:r>
              <a:rPr lang="uk-UA" sz="7200" dirty="0" smtClean="0">
                <a:effectLst/>
                <a:latin typeface="Times New Roman"/>
                <a:ea typeface="Calibri"/>
                <a:cs typeface="Times New Roman"/>
              </a:rPr>
              <a:t>заходу 1.8 Програми, особа не має права на отримання грошової допомоги відповідно до заходу 1.6 Програми та/або до заходу 1.7 Програми;</a:t>
            </a:r>
            <a:endParaRPr lang="uk-UA" sz="7200" dirty="0">
              <a:ea typeface="Calibri"/>
              <a:cs typeface="Times New Roman"/>
            </a:endParaRPr>
          </a:p>
          <a:p>
            <a:pPr algn="just">
              <a:lnSpc>
                <a:spcPct val="115000"/>
              </a:lnSpc>
              <a:spcAft>
                <a:spcPts val="0"/>
              </a:spcAft>
              <a:buFont typeface="Wingdings" panose="05000000000000000000" pitchFamily="2" charset="2"/>
              <a:buChar char="Ø"/>
            </a:pPr>
            <a:r>
              <a:rPr lang="uk-UA" sz="7200" dirty="0" smtClean="0">
                <a:effectLst/>
                <a:latin typeface="Times New Roman"/>
                <a:ea typeface="Calibri"/>
                <a:cs typeface="Times New Roman"/>
              </a:rPr>
              <a:t>заходу 1.11 Програми, особа не має права на отримання грошової допомоги відповідно до заходу 1.12 Програми.</a:t>
            </a:r>
            <a:endParaRPr lang="uk-UA" sz="7200" dirty="0">
              <a:ea typeface="Calibri"/>
              <a:cs typeface="Times New Roman"/>
            </a:endParaRPr>
          </a:p>
          <a:p>
            <a:pPr marL="0" indent="0">
              <a:buNone/>
            </a:pPr>
            <a:endParaRPr lang="uk-UA" dirty="0"/>
          </a:p>
        </p:txBody>
      </p:sp>
      <p:sp>
        <p:nvSpPr>
          <p:cNvPr id="5" name="Номер слайда 4"/>
          <p:cNvSpPr>
            <a:spLocks noGrp="1"/>
          </p:cNvSpPr>
          <p:nvPr>
            <p:ph type="sldNum" sz="quarter" idx="12"/>
          </p:nvPr>
        </p:nvSpPr>
        <p:spPr/>
        <p:txBody>
          <a:bodyPr/>
          <a:lstStyle/>
          <a:p>
            <a:fld id="{B19B0651-EE4F-4900-A07F-96A6BFA9D0F0}" type="slidenum">
              <a:rPr lang="ru-RU" smtClean="0"/>
              <a:t>9</a:t>
            </a:fld>
            <a:endParaRPr lang="ru-RU"/>
          </a:p>
        </p:txBody>
      </p:sp>
    </p:spTree>
    <p:extLst>
      <p:ext uri="{BB962C8B-B14F-4D97-AF65-F5344CB8AC3E}">
        <p14:creationId xmlns:p14="http://schemas.microsoft.com/office/powerpoint/2010/main" val="168248146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206</TotalTime>
  <Words>1910</Words>
  <Application>Microsoft Office PowerPoint</Application>
  <PresentationFormat>Экран (4:3)</PresentationFormat>
  <Paragraphs>108</Paragraphs>
  <Slides>10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Дорожня карта щодо надання адресної матеріальної допомоги учасникам антитерористичної операції, операції Об’єднаних сил та членам їх сімей, членам сімей загиблих (померлих) учасників антитерористичної операції, операції Об’єднаних сил, а також родинам Героїв Небесної Сотні та учасникам Революції Гідності</vt:lpstr>
      <vt:lpstr>Метою Програми є:</vt:lpstr>
      <vt:lpstr>Види допомог відповідно до Програми:</vt:lpstr>
      <vt:lpstr>Види допомог відповідно до Програми:</vt:lpstr>
      <vt:lpstr>Розміри виплат</vt:lpstr>
      <vt:lpstr>Розміри виплат</vt:lpstr>
      <vt:lpstr>Розміри виплат</vt:lpstr>
      <vt:lpstr>Для отримання грошової допомоги заявник чи його представник, особисто або поштою, звертається за його вибором та надає відповідні документи</vt:lpstr>
      <vt:lpstr>Важливо!</vt:lpstr>
      <vt:lpstr>Підставою для відмови в наданні грошової допомоги є:</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Дорожня карта надання адресної матеріальної допомоги учасникам антитерористичної операції, операції Об’єднаних сил та членам їх сімей, членам сімей загиблих (померлих) учасників антитерористичної операції, операції Об’єднаних сил, а також родинам Героїв Небесної Сотні та учасникам Революції Гідності</dc:title>
  <dc:creator>Admin</dc:creator>
  <cp:lastModifiedBy>Admin</cp:lastModifiedBy>
  <cp:revision>11</cp:revision>
  <cp:lastPrinted>2021-03-09T11:31:27Z</cp:lastPrinted>
  <dcterms:created xsi:type="dcterms:W3CDTF">2021-03-09T09:03:36Z</dcterms:created>
  <dcterms:modified xsi:type="dcterms:W3CDTF">2021-03-09T12:40:25Z</dcterms:modified>
</cp:coreProperties>
</file>